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76" r:id="rId4"/>
    <p:sldId id="270" r:id="rId5"/>
    <p:sldId id="274" r:id="rId6"/>
    <p:sldId id="264" r:id="rId7"/>
    <p:sldId id="262" r:id="rId8"/>
    <p:sldId id="277" r:id="rId9"/>
    <p:sldId id="275" r:id="rId10"/>
    <p:sldId id="257" r:id="rId11"/>
    <p:sldId id="263" r:id="rId12"/>
    <p:sldId id="279" r:id="rId13"/>
  </p:sldIdLst>
  <p:sldSz cx="9144000" cy="6858000" type="screen4x3"/>
  <p:notesSz cx="7077075" cy="9393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1" autoAdjust="0"/>
    <p:restoredTop sz="88594" autoAdjust="0"/>
  </p:normalViewPr>
  <p:slideViewPr>
    <p:cSldViewPr snapToGrid="0">
      <p:cViewPr varScale="1">
        <p:scale>
          <a:sx n="63" d="100"/>
          <a:sy n="63" d="100"/>
        </p:scale>
        <p:origin x="-3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A5EDB-BB5F-47DF-987A-0B16554449CB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175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2175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898E0-E811-4AD8-AC1F-FD7D060158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>
              <a:defRPr sz="1200"/>
            </a:lvl1pPr>
          </a:lstStyle>
          <a:p>
            <a:fld id="{8F40BEBD-282F-4EFF-8788-4B5D04373886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4850"/>
            <a:ext cx="4695825" cy="3522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0" tIns="47055" rIns="94110" bIns="470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61788"/>
            <a:ext cx="5661660" cy="4226957"/>
          </a:xfrm>
          <a:prstGeom prst="rect">
            <a:avLst/>
          </a:prstGeom>
        </p:spPr>
        <p:txBody>
          <a:bodyPr vert="horz" lIns="94110" tIns="47055" rIns="94110" bIns="470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1946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921946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>
              <a:defRPr sz="1200"/>
            </a:lvl1pPr>
          </a:lstStyle>
          <a:p>
            <a:fld id="{A78B9CAB-F0BD-42FA-BA26-11425BF8C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aseline="0" dirty="0" smtClean="0"/>
              <a:t>Avoid negative emotions: fear, anger,</a:t>
            </a:r>
            <a:r>
              <a:rPr lang="en-US" dirty="0" smtClean="0"/>
              <a:t> </a:t>
            </a:r>
            <a:r>
              <a:rPr lang="en-US" baseline="0" dirty="0" smtClean="0"/>
              <a:t> impatience, skepticism, judgment, ‘better than’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B9CAB-F0BD-42FA-BA26-11425BF8C00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7EEE6-1676-40C8-9D5F-F85141573A3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1836" y="76200"/>
            <a:ext cx="15259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981200" y="3178175"/>
            <a:ext cx="5334000" cy="1470025"/>
          </a:xfrm>
        </p:spPr>
        <p:txBody>
          <a:bodyPr/>
          <a:lstStyle/>
          <a:p>
            <a:r>
              <a:rPr lang="en-US" dirty="0" smtClean="0"/>
              <a:t>Science of Daily Living as Spiritual Beings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Science of Spiritual Beings Lectures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Presented at Unity Church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Oct 24, 31 - Nov 7, 14, 2011</a:t>
            </a:r>
          </a:p>
          <a:p>
            <a:pPr lvl="0">
              <a:spcBef>
                <a:spcPts val="0"/>
              </a:spcBef>
            </a:pPr>
            <a:r>
              <a:rPr lang="en-US" dirty="0" smtClean="0"/>
              <a:t>By Doug Matzke, Ph.D. Doug@QuantumDoug.com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04800"/>
            <a:ext cx="366231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315200" y="76200"/>
            <a:ext cx="1752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Body and Vortex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1780"/>
            <a:ext cx="8229600" cy="467836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sz="3600" b="1" dirty="0" smtClean="0"/>
              <a:t>Building Energy in Body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Grounding and clearing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Stacked breathing and skin Breathing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Breathwork and breathing techniques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Cutting Aka Chords</a:t>
            </a:r>
          </a:p>
          <a:p>
            <a:pPr>
              <a:buFont typeface="Wingdings" pitchFamily="2" charset="2"/>
              <a:buChar char="Ø"/>
            </a:pPr>
            <a:endParaRPr lang="en-US" sz="3600" baseline="0" dirty="0" smtClean="0"/>
          </a:p>
          <a:p>
            <a:pPr lvl="0">
              <a:buNone/>
            </a:pPr>
            <a:r>
              <a:rPr lang="en-US" sz="3600" b="1" dirty="0" smtClean="0"/>
              <a:t>Manipulating Energy with Body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Anchoring as superposition/entanglement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Resource</a:t>
            </a:r>
            <a:r>
              <a:rPr lang="en-US" baseline="0" dirty="0" smtClean="0"/>
              <a:t> anchoring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600" y="5953780"/>
            <a:ext cx="42672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Anchoring Exercises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3886200"/>
            <a:ext cx="4343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Breathing  &amp; Aka Exercises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" y="76200"/>
            <a:ext cx="7315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Enlightened and Bright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2" y="1323108"/>
            <a:ext cx="8229600" cy="509847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600" b="1" dirty="0" smtClean="0"/>
              <a:t>Live as spiritual Beings of Light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More enlightenment which clears/grounds the dense thought/energy clutter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Choose higher/lighter vibrational emotions/thoughts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Connect higher self with mental, emotional and physical world/body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Experience alignment of source energy vortex flow as divine grace</a:t>
            </a:r>
          </a:p>
          <a:p>
            <a:pPr>
              <a:buNone/>
            </a:pPr>
            <a:r>
              <a:rPr lang="en-US" sz="3600" b="1" dirty="0" smtClean="0"/>
              <a:t>Space-time complexity building of spiritual beings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Increasing awareness of Increasing connectedness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‘Living in Now’ means  more quantum parallel and less sequential thought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Light dimension complexity increases knowing and supermind</a:t>
            </a:r>
          </a:p>
          <a:p>
            <a:pPr>
              <a:buNone/>
            </a:pPr>
            <a:r>
              <a:rPr lang="en-US" sz="3600" b="1" dirty="0" smtClean="0"/>
              <a:t>Beliefs and Expectations of Heaven on Earth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Synchronistic events are attracted, expected and common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Inspiration, knowing and telepathy are every day and real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Awakening and Manifestation is expected  and quick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Improve health and healing due to enlightened vortex energy flows</a:t>
            </a:r>
          </a:p>
          <a:p>
            <a:pPr>
              <a:buNone/>
            </a:pPr>
            <a:r>
              <a:rPr lang="en-US" sz="3600" b="1" dirty="0" smtClean="0"/>
              <a:t>Children will lead the way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Indigo Children, Crystal Children, Children of Now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Born as joyful awakened beings of light that know who they are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Expected advanced savant and metaphysical powers (i.e. movie themes)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94360" y="1330642"/>
            <a:ext cx="8250382" cy="51491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Discussion Topics: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Daily life in the future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Books about future : 2020, Monroe, 10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Insight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Good </a:t>
            </a:r>
            <a:r>
              <a:rPr lang="en-US" sz="3200" dirty="0" smtClean="0"/>
              <a:t>vs. bad: human labels or energy flow?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Clearing, grounding and anchoring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Enlightenment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awakening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Aligning mental, emotional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physical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bodies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Manifestation &amp; mind</a:t>
            </a:r>
            <a:r>
              <a:rPr lang="en-US" sz="3200" dirty="0" smtClean="0"/>
              <a:t> affecting the physical world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subtle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/>
              <a:t>energy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techniques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Spirit guides and channels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Infinite Intelligence and Supermind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Basic Unity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" y="1722120"/>
            <a:ext cx="8915400" cy="46783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God</a:t>
            </a:r>
            <a:r>
              <a:rPr lang="en-US" dirty="0" smtClean="0"/>
              <a:t> is the </a:t>
            </a:r>
            <a:r>
              <a:rPr lang="en-US" u="sng" dirty="0" smtClean="0"/>
              <a:t>source</a:t>
            </a:r>
            <a:r>
              <a:rPr lang="en-US" dirty="0" smtClean="0"/>
              <a:t> and creator of all. There is no other enduring power. God is good and </a:t>
            </a:r>
            <a:r>
              <a:rPr lang="en-US" u="sng" dirty="0" smtClean="0"/>
              <a:t>present everywhere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are </a:t>
            </a:r>
            <a:r>
              <a:rPr lang="en-US" u="sng" dirty="0" smtClean="0"/>
              <a:t>spiritual beings</a:t>
            </a:r>
            <a:r>
              <a:rPr lang="en-US" dirty="0" smtClean="0"/>
              <a:t>, created in God’s image. The spirit of God lives within each person; therefore, all people are inherently good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create our life experiences through our way of </a:t>
            </a:r>
            <a:r>
              <a:rPr lang="en-US" u="sng" dirty="0" smtClean="0"/>
              <a:t>thinking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power in </a:t>
            </a:r>
            <a:r>
              <a:rPr lang="en-US" u="sng" dirty="0" smtClean="0"/>
              <a:t>affirmative prayer, </a:t>
            </a:r>
            <a:r>
              <a:rPr lang="en-US" dirty="0" smtClean="0"/>
              <a:t>which we believe increases our connection to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Knowledge of these </a:t>
            </a:r>
            <a:r>
              <a:rPr lang="en-US" u="sng" dirty="0" smtClean="0"/>
              <a:t>spiritual</a:t>
            </a:r>
            <a:r>
              <a:rPr lang="en-US" dirty="0" smtClean="0"/>
              <a:t> principles is not enough. We must </a:t>
            </a:r>
            <a:r>
              <a:rPr lang="en-US" u="sng" dirty="0" smtClean="0"/>
              <a:t>live them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 DJM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FBAA-3B64-4E51-83DF-909B163BFEB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Coalescence of classical  universe (Big Bang)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4d space-time has special properties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Classical matter-energy from symmetry breaking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High specialized ‘hot’ state of entropy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Ubiquitous quantum foam still underlies every ‘thing’</a:t>
            </a:r>
          </a:p>
          <a:p>
            <a:pPr>
              <a:buNone/>
            </a:pPr>
            <a:r>
              <a:rPr lang="en-US" sz="2800" b="1" dirty="0" smtClean="0"/>
              <a:t>Before the very beginning (Bit Bang or Big Thought)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No-thing (no matter or energy)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No-where (no space)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No-when (no time)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Only quantum source potential (God?)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Back drop for quantum infinity (God?)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8542" y="3909060"/>
            <a:ext cx="326305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0902" y="1371600"/>
            <a:ext cx="1746898" cy="156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Everything</a:t>
            </a:r>
            <a:r>
              <a:rPr lang="en-US" baseline="0" dirty="0" smtClean="0"/>
              <a:t> as intelligent</a:t>
            </a:r>
            <a:r>
              <a:rPr lang="en-US" dirty="0" smtClean="0"/>
              <a:t> strands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Reality of ubiquitous high dimensional quantum strands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Protophysics principles</a:t>
            </a:r>
          </a:p>
          <a:p>
            <a:pPr lvl="1"/>
            <a:r>
              <a:rPr lang="en-US" dirty="0" smtClean="0"/>
              <a:t>Backdrop of no time and no space (the void)</a:t>
            </a:r>
          </a:p>
          <a:p>
            <a:pPr lvl="1"/>
            <a:r>
              <a:rPr lang="en-US" dirty="0" smtClean="0"/>
              <a:t>Infinity of infinities of source dimensions (God?)</a:t>
            </a:r>
          </a:p>
          <a:p>
            <a:pPr lvl="1"/>
            <a:r>
              <a:rPr lang="en-US" dirty="0" smtClean="0"/>
              <a:t>High dimensions cannot ‘fit’ in fewer dimensions</a:t>
            </a:r>
          </a:p>
          <a:p>
            <a:pPr lvl="1"/>
            <a:r>
              <a:rPr lang="en-US" dirty="0" smtClean="0"/>
              <a:t>Classical world &amp; light emerges from quantum source dims</a:t>
            </a:r>
          </a:p>
          <a:p>
            <a:pPr lvl="1"/>
            <a:r>
              <a:rPr lang="en-US" dirty="0" err="1" smtClean="0"/>
              <a:t>Qubits</a:t>
            </a:r>
            <a:r>
              <a:rPr lang="en-US" dirty="0" smtClean="0"/>
              <a:t> 2 dims, photon 3 dims, </a:t>
            </a:r>
            <a:r>
              <a:rPr lang="en-US" dirty="0" err="1" smtClean="0"/>
              <a:t>ebits</a:t>
            </a:r>
            <a:r>
              <a:rPr lang="en-US" dirty="0" smtClean="0"/>
              <a:t> 4 dims.</a:t>
            </a:r>
            <a:endParaRPr lang="en-US" b="1" dirty="0" smtClean="0"/>
          </a:p>
          <a:p>
            <a:pPr lvl="1"/>
            <a:r>
              <a:rPr lang="en-US" dirty="0" smtClean="0"/>
              <a:t>Black holes and zero point energy are quantum bits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Quantum dimensional strand properties</a:t>
            </a:r>
          </a:p>
          <a:p>
            <a:pPr lvl="1"/>
            <a:r>
              <a:rPr lang="en-US" dirty="0" smtClean="0"/>
              <a:t>Vibrational strands are orthogonal states (spin ½ of </a:t>
            </a:r>
            <a:r>
              <a:rPr lang="en-US" dirty="0" err="1" smtClean="0"/>
              <a:t>qbits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Probabilities  based realities</a:t>
            </a:r>
          </a:p>
          <a:p>
            <a:pPr lvl="1"/>
            <a:r>
              <a:rPr lang="en-US" dirty="0" smtClean="0"/>
              <a:t>Superposition &amp; entanglement (non-locality &amp; </a:t>
            </a:r>
            <a:r>
              <a:rPr lang="en-US" dirty="0" err="1" smtClean="0"/>
              <a:t>Shor’s</a:t>
            </a:r>
            <a:r>
              <a:rPr lang="en-US" dirty="0" smtClean="0"/>
              <a:t> </a:t>
            </a:r>
            <a:r>
              <a:rPr lang="en-US" dirty="0" err="1" smtClean="0"/>
              <a:t>Algor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Inclusion based state management (semantic address)</a:t>
            </a:r>
          </a:p>
          <a:p>
            <a:pPr lvl="1"/>
            <a:r>
              <a:rPr lang="en-US" dirty="0" smtClean="0"/>
              <a:t>Locality &amp; change without classical space-time metrics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11/14/2011 DJM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</a:t>
            </a:r>
            <a:r>
              <a:rPr lang="en-US" baseline="0" dirty="0" smtClean="0"/>
              <a:t> Beings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371600"/>
            <a:ext cx="8686800" cy="49606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b="1" dirty="0" smtClean="0"/>
              <a:t>Spiritual  Beings of Light Properties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Inclusion based set of dimensional strands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Same as how universe was created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God’s image due to quantum strand properties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Perceived as set of luminous strands of light</a:t>
            </a:r>
          </a:p>
          <a:p>
            <a:pPr lvl="0">
              <a:buFont typeface="Wingdings" pitchFamily="2" charset="2"/>
              <a:buChar char="Ø"/>
            </a:pPr>
            <a:r>
              <a:rPr lang="en-US" baseline="0" dirty="0" smtClean="0"/>
              <a:t>Supermind</a:t>
            </a:r>
            <a:r>
              <a:rPr lang="en-US" dirty="0" smtClean="0"/>
              <a:t> properties due to quantum states</a:t>
            </a:r>
          </a:p>
          <a:p>
            <a:pPr lvl="0">
              <a:buNone/>
            </a:pPr>
            <a:r>
              <a:rPr lang="en-US" sz="3500" b="1" baseline="0" dirty="0" smtClean="0"/>
              <a:t>Higher</a:t>
            </a:r>
            <a:r>
              <a:rPr lang="en-US" sz="3500" b="1" dirty="0" smtClean="0"/>
              <a:t> self is eternal &amp; outside space-time</a:t>
            </a:r>
            <a:endParaRPr lang="en-US" sz="3500" b="1" baseline="0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Non-classical time behaviors (10k </a:t>
            </a:r>
            <a:r>
              <a:rPr lang="en-US" dirty="0" err="1" smtClean="0"/>
              <a:t>pics</a:t>
            </a:r>
            <a:r>
              <a:rPr lang="en-US" dirty="0" smtClean="0"/>
              <a:t>, zone, etc)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Non-classical space behaviors (RV, OBE, void, etc)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High self is concurrent thoughts &amp; observer frames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6096000"/>
            <a:ext cx="48768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Perform Concurrent Thought Exercise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Supermind &amp; Infinite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0380"/>
            <a:ext cx="8229600" cy="4678363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Quantum mind is outside physical brain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Send/receive thoughts as abstract idea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Send/receive thoughts as emotional state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Children have meaning before language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Intuition and precognitive events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Energy flows where attention goes</a:t>
            </a:r>
          </a:p>
          <a:p>
            <a:pPr lvl="0"/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0" y="3439180"/>
            <a:ext cx="4343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Perform Telepathy Exercises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5877580"/>
            <a:ext cx="4343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Perform Attention Exercise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your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480060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sz="3800" b="1" dirty="0" smtClean="0"/>
              <a:t>Law of Attraction</a:t>
            </a:r>
          </a:p>
          <a:p>
            <a:pPr lvl="0">
              <a:buFont typeface="Wingdings" pitchFamily="2" charset="2"/>
              <a:buChar char="Ø"/>
            </a:pPr>
            <a:r>
              <a:rPr lang="en-US" baseline="0" dirty="0" smtClean="0"/>
              <a:t>Inclusion based universe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Like attracts Like (where Not X = X)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Quantum dimensions have meaning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Vortex is set of thought addresses </a:t>
            </a:r>
          </a:p>
          <a:p>
            <a:pPr lvl="0"/>
            <a:endParaRPr lang="en-US" sz="3500" dirty="0" smtClean="0"/>
          </a:p>
          <a:p>
            <a:pPr lvl="0">
              <a:buNone/>
            </a:pPr>
            <a:r>
              <a:rPr lang="en-US" sz="3800" b="1" dirty="0" smtClean="0"/>
              <a:t>Thought Development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Meditation decouples from brain focus/frequencies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One thought and No thought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Focus thoughts w/mental, emotional &amp; physical bodies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6019800"/>
            <a:ext cx="4343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Visual Squash Exercise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3591580"/>
            <a:ext cx="4343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Spatial Anchoring Exercise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Aware of Feelings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Feeling and Internal Representation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Visual properties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Auditory properties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Kinesthetic properties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Internal beliefs and little voice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Feelings of Person’s Emotional Intent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Write down tone and intent properties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0" y="4267200"/>
            <a:ext cx="4343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Feeling of Belief Experiment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953780"/>
            <a:ext cx="4953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Emotional Language Experiment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Emotions Amplify Thoughts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6360"/>
            <a:ext cx="86868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Connect Mental, Emotional and Physical Bodies</a:t>
            </a:r>
          </a:p>
          <a:p>
            <a:r>
              <a:rPr lang="en-US" sz="2800" dirty="0" smtClean="0"/>
              <a:t>Choose positive emotions to fuel every thought </a:t>
            </a:r>
          </a:p>
          <a:p>
            <a:pPr lvl="1"/>
            <a:r>
              <a:rPr lang="en-US" sz="2400" dirty="0" smtClean="0"/>
              <a:t>love, joy, appreciation, grace, humor, etc</a:t>
            </a:r>
          </a:p>
          <a:p>
            <a:pPr lvl="1"/>
            <a:r>
              <a:rPr lang="en-US" sz="2400" dirty="0" smtClean="0"/>
              <a:t>Unity: abundance, integrity, harmony, gratitude</a:t>
            </a:r>
          </a:p>
          <a:p>
            <a:r>
              <a:rPr lang="en-US" sz="2800" dirty="0" smtClean="0"/>
              <a:t>Positive emotions enable more energy </a:t>
            </a:r>
          </a:p>
          <a:p>
            <a:pPr lvl="1"/>
            <a:r>
              <a:rPr lang="en-US" sz="2400" dirty="0" smtClean="0"/>
              <a:t>negative emotions pinch off energy </a:t>
            </a:r>
          </a:p>
          <a:p>
            <a:r>
              <a:rPr lang="en-US" sz="2800" dirty="0" smtClean="0"/>
              <a:t>All emotions fuel the memory, thought feedback cycle</a:t>
            </a:r>
          </a:p>
          <a:p>
            <a:pPr lvl="1"/>
            <a:r>
              <a:rPr lang="en-US" sz="2400" dirty="0" smtClean="0"/>
              <a:t>Start from the vortex to solve all problems</a:t>
            </a:r>
          </a:p>
          <a:p>
            <a:r>
              <a:rPr lang="en-US" sz="2800" dirty="0" smtClean="0"/>
              <a:t>Prayer is most effective from state of grace (vs. want)</a:t>
            </a: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11/14/2011 DJM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EEE6-1676-40C8-9D5F-F85141573A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600" y="5953780"/>
            <a:ext cx="42672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Emotional Memory Exercise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926</Words>
  <Application>Microsoft Office PowerPoint</Application>
  <PresentationFormat>On-screen Show (4:3)</PresentationFormat>
  <Paragraphs>162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Science of Daily Living as Spiritual Beings</vt:lpstr>
      <vt:lpstr>Basic Unity Principles</vt:lpstr>
      <vt:lpstr>Source of Everything</vt:lpstr>
      <vt:lpstr>Everything as intelligent strands</vt:lpstr>
      <vt:lpstr>Spiritual Beings of Light</vt:lpstr>
      <vt:lpstr>Supermind &amp; Infinite Intelligence</vt:lpstr>
      <vt:lpstr>Choose your Thoughts</vt:lpstr>
      <vt:lpstr>Become Aware of Feelings</vt:lpstr>
      <vt:lpstr>Emotions Amplify Thoughts </vt:lpstr>
      <vt:lpstr>Physical Body and Vortex Energy</vt:lpstr>
      <vt:lpstr>Enlightened and Bright Future</vt:lpstr>
      <vt:lpstr>Questions and Discussion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Doug Matzke</dc:creator>
  <cp:lastModifiedBy>Doug Matzke</cp:lastModifiedBy>
  <cp:revision>75</cp:revision>
  <dcterms:created xsi:type="dcterms:W3CDTF">2011-10-01T17:06:07Z</dcterms:created>
  <dcterms:modified xsi:type="dcterms:W3CDTF">2011-11-14T05:27:33Z</dcterms:modified>
</cp:coreProperties>
</file>